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Libre Baskerville"/>
      <p:regular r:id="rId19"/>
    </p:embeddedFont>
    <p:embeddedFont>
      <p:font typeface="Libre Baskerville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DM Sans"/>
      <p:regular r:id="rId23"/>
    </p:embeddedFont>
    <p:embeddedFont>
      <p:font typeface="DM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Computing Fundamentals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Understanding the backbone of modern technology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3874" y="587335"/>
            <a:ext cx="7649051" cy="2669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0500"/>
              </a:lnSpc>
              <a:buNone/>
            </a:pPr>
            <a:r>
              <a:rPr lang="en-US" sz="8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Cloud Revolution</a:t>
            </a:r>
            <a:endParaRPr lang="en-US" sz="8400" dirty="0"/>
          </a:p>
        </p:txBody>
      </p:sp>
      <p:sp>
        <p:nvSpPr>
          <p:cNvPr id="4" name="Shape 1"/>
          <p:cNvSpPr/>
          <p:nvPr/>
        </p:nvSpPr>
        <p:spPr>
          <a:xfrm>
            <a:off x="6474143" y="3577233"/>
            <a:ext cx="30480" cy="3484483"/>
          </a:xfrm>
          <a:prstGeom prst="roundRect">
            <a:avLst>
              <a:gd name="adj" fmla="val 294301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6683931" y="3802261"/>
            <a:ext cx="640675" cy="30480"/>
          </a:xfrm>
          <a:prstGeom prst="roundRect">
            <a:avLst>
              <a:gd name="adj" fmla="val 294301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6233874" y="3577233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14003" y="3617297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7542014" y="3650575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Traditional Era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7542014" y="4112300"/>
            <a:ext cx="634091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Physical servers, high costs, limited flexibility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683931" y="5106114"/>
            <a:ext cx="640675" cy="30480"/>
          </a:xfrm>
          <a:prstGeom prst="roundRect">
            <a:avLst>
              <a:gd name="adj" fmla="val 294301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6233874" y="4881086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14003" y="4921151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7542014" y="4954429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Transition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7542014" y="5416153"/>
            <a:ext cx="634091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Virtual resources, scalable solutions, global access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683931" y="6409968"/>
            <a:ext cx="640675" cy="30480"/>
          </a:xfrm>
          <a:prstGeom prst="roundRect">
            <a:avLst>
              <a:gd name="adj" fmla="val 294301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33874" y="6184940"/>
            <a:ext cx="480536" cy="480536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314003" y="6225004"/>
            <a:ext cx="320278" cy="4004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00"/>
              </a:lnSpc>
              <a:buNone/>
            </a:pPr>
            <a:r>
              <a:rPr lang="en-US" sz="25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500" dirty="0"/>
          </a:p>
        </p:txBody>
      </p:sp>
      <p:sp>
        <p:nvSpPr>
          <p:cNvPr id="18" name="Text 15"/>
          <p:cNvSpPr/>
          <p:nvPr/>
        </p:nvSpPr>
        <p:spPr>
          <a:xfrm>
            <a:off x="7542014" y="6258282"/>
            <a:ext cx="2669619" cy="3336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Modern Web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7542014" y="6720007"/>
            <a:ext cx="6340912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deployment, automatic scaling, worldwide reach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6233874" y="7301984"/>
            <a:ext cx="7649051" cy="341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Welcome to the future of computing</a:t>
            </a:r>
            <a:endParaRPr lang="en-US" sz="1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Cloud Computing?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429595"/>
            <a:ext cx="28595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On-Demand Access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8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Computing resources available instantly over the internet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3195161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Scalable Resources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Storage, processing power, and applications that grow with your needs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Pay-As-You-Use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pay for what you consume, no upfront hardware costs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9943" y="392787"/>
            <a:ext cx="5183624" cy="4462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Traditional vs Cloud Servers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499943" y="1195983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Traditional Servers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943" y="1579840"/>
            <a:ext cx="6641068" cy="66410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99943" y="8381524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Physical hardware on-premises</a:t>
            </a:r>
            <a:endParaRPr lang="en-US" sz="1100" dirty="0"/>
          </a:p>
        </p:txBody>
      </p:sp>
      <p:sp>
        <p:nvSpPr>
          <p:cNvPr id="6" name="Text 3"/>
          <p:cNvSpPr/>
          <p:nvPr/>
        </p:nvSpPr>
        <p:spPr>
          <a:xfrm>
            <a:off x="499943" y="8660011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upfront costs</a:t>
            </a:r>
            <a:endParaRPr lang="en-US" sz="1100" dirty="0"/>
          </a:p>
        </p:txBody>
      </p:sp>
      <p:sp>
        <p:nvSpPr>
          <p:cNvPr id="7" name="Text 4"/>
          <p:cNvSpPr/>
          <p:nvPr/>
        </p:nvSpPr>
        <p:spPr>
          <a:xfrm>
            <a:off x="499943" y="8938498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Limited scalability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499943" y="9216985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Manual maintenance required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7497008" y="1195983"/>
            <a:ext cx="1785580" cy="2232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4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Servers</a:t>
            </a:r>
            <a:endParaRPr lang="en-US" sz="1400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008" y="1579840"/>
            <a:ext cx="6641068" cy="664106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497008" y="8381524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Virtual resources in the cloud</a:t>
            </a:r>
            <a:endParaRPr lang="en-US" sz="1100" dirty="0"/>
          </a:p>
        </p:txBody>
      </p:sp>
      <p:sp>
        <p:nvSpPr>
          <p:cNvPr id="12" name="Text 8"/>
          <p:cNvSpPr/>
          <p:nvPr/>
        </p:nvSpPr>
        <p:spPr>
          <a:xfrm>
            <a:off x="7497008" y="8660011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Flexible pricing models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7497008" y="8938498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scaling up or down</a:t>
            </a:r>
            <a:endParaRPr lang="en-US" sz="1100" dirty="0"/>
          </a:p>
        </p:txBody>
      </p:sp>
      <p:sp>
        <p:nvSpPr>
          <p:cNvPr id="14" name="Text 10"/>
          <p:cNvSpPr/>
          <p:nvPr/>
        </p:nvSpPr>
        <p:spPr>
          <a:xfrm>
            <a:off x="7497008" y="9216985"/>
            <a:ext cx="6641068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750"/>
              </a:lnSpc>
              <a:buSzPct val="100000"/>
              <a:buChar char="•"/>
            </a:pPr>
            <a:r>
              <a:rPr lang="en-US" sz="11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Managed by cloud provider</a:t>
            </a:r>
            <a:endParaRPr lang="en-US"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79453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Websites Work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User Request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3473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Browser sends request for website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278386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41074" y="35052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DNS Lookup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641074" y="3995618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Domain name converted to IP address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639270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41074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Server Response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641074" y="535650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server sends back website files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6000155"/>
            <a:ext cx="1134070" cy="1360884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641074" y="6226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Page Display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7641074" y="6717387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Browser renders the website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9963"/>
            <a:ext cx="65117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an IP Address?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58904"/>
            <a:ext cx="7556421" cy="1866900"/>
          </a:xfrm>
          <a:prstGeom prst="roundRect">
            <a:avLst>
              <a:gd name="adj" fmla="val 7837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3310" y="2658904"/>
            <a:ext cx="121920" cy="186690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1142524" y="29161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Digital Address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142524" y="3406616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Unique numerical identifier for every device on the internet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42524" y="3905607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Example: 192.168.1.1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93790" y="4752618"/>
            <a:ext cx="7556421" cy="1866900"/>
          </a:xfrm>
          <a:prstGeom prst="roundRect">
            <a:avLst>
              <a:gd name="adj" fmla="val 7837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63310" y="4752618"/>
            <a:ext cx="121920" cy="186690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Text 8"/>
          <p:cNvSpPr/>
          <p:nvPr/>
        </p:nvSpPr>
        <p:spPr>
          <a:xfrm>
            <a:off x="1142524" y="50099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Two Main Types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42524" y="5500330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IPv4: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32-bit addresses (most common)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142524" y="5999321"/>
            <a:ext cx="69503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IPv6: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128-bit addresses (newer standard)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050149"/>
            <a:ext cx="71138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Understanding Domains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454134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628442"/>
            <a:ext cx="3637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Human-Readable Names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61188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Easy-to-remember website addresses like google.com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454134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0" name="Text 7"/>
          <p:cNvSpPr/>
          <p:nvPr/>
        </p:nvSpPr>
        <p:spPr>
          <a:xfrm>
            <a:off x="5216962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Domain Structure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61188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Subdomain + Domain Name + Top-Level Domain (.com, .org)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509909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Libre Baskerville Light" pitchFamily="34" charset="0"/>
                <a:ea typeface="Libre Baskerville Light" pitchFamily="34" charset="-122"/>
                <a:cs typeface="Libre Baskerville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454134"/>
            <a:ext cx="4196358" cy="30480"/>
          </a:xfrm>
          <a:prstGeom prst="rect">
            <a:avLst/>
          </a:prstGeom>
          <a:solidFill>
            <a:srgbClr val="B88E23"/>
          </a:solidFill>
          <a:ln/>
        </p:spPr>
      </p:sp>
      <p:sp>
        <p:nvSpPr>
          <p:cNvPr id="14" name="Text 11"/>
          <p:cNvSpPr/>
          <p:nvPr/>
        </p:nvSpPr>
        <p:spPr>
          <a:xfrm>
            <a:off x="9640133" y="56284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DNS Translation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6118860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Converts domain names to IP addresses automatically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066" y="564594"/>
            <a:ext cx="6191131" cy="641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Web Hosting Explained</a:t>
            </a:r>
            <a:endParaRPr lang="en-US" sz="40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8066" y="1744147"/>
            <a:ext cx="512921" cy="51292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8066" y="2513528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Storage Space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18066" y="3039189"/>
            <a:ext cx="771632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Server space where your website files live</a:t>
            </a:r>
            <a:endParaRPr lang="en-US" sz="16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66" y="3777615"/>
            <a:ext cx="512921" cy="5129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8066" y="4546997"/>
            <a:ext cx="2564606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Internet Access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18066" y="5072658"/>
            <a:ext cx="771632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Makes your website accessible worldwide 24/7</a:t>
            </a:r>
            <a:endParaRPr lang="en-US" sz="16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66" y="5811083"/>
            <a:ext cx="512921" cy="51292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18066" y="6580465"/>
            <a:ext cx="3165158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Security &amp; Maintenance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718066" y="7106126"/>
            <a:ext cx="7716322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Provider handles server security and updates</a:t>
            </a:r>
            <a:endParaRPr lang="en-US" sz="16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2546" y="1744147"/>
            <a:ext cx="4977289" cy="497728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1279"/>
            <a:ext cx="64097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Types of Web Hosting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2967514" y="1873687"/>
            <a:ext cx="2173724" cy="1805940"/>
          </a:xfrm>
          <a:prstGeom prst="roundRect">
            <a:avLst>
              <a:gd name="adj" fmla="val 52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4892" y="2577346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368052" y="2100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Shared Hosting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68052" y="2590919"/>
            <a:ext cx="3634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Multiple websites share one server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368052" y="3089910"/>
            <a:ext cx="3634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Most affordable option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54585" y="3664387"/>
            <a:ext cx="8468678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sp>
        <p:nvSpPr>
          <p:cNvPr id="9" name="Shape 6"/>
          <p:cNvSpPr/>
          <p:nvPr/>
        </p:nvSpPr>
        <p:spPr>
          <a:xfrm>
            <a:off x="1880592" y="3792974"/>
            <a:ext cx="4347567" cy="1805940"/>
          </a:xfrm>
          <a:prstGeom prst="roundRect">
            <a:avLst>
              <a:gd name="adj" fmla="val 52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4892" y="4496633"/>
            <a:ext cx="318968" cy="39862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454973" y="40197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VPS Hosting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6454973" y="4510207"/>
            <a:ext cx="4924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Virtual private server with dedicated resources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6454973" y="5009198"/>
            <a:ext cx="49243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B88E2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Better performance &amp; control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6341507" y="5583674"/>
            <a:ext cx="7381756" cy="15240"/>
          </a:xfrm>
          <a:prstGeom prst="roundRect">
            <a:avLst>
              <a:gd name="adj" fmla="val 625116"/>
            </a:avLst>
          </a:prstGeom>
          <a:solidFill>
            <a:srgbClr val="DDD3BA"/>
          </a:solidFill>
          <a:ln/>
        </p:spPr>
      </p:sp>
      <p:sp>
        <p:nvSpPr>
          <p:cNvPr id="15" name="Shape 11"/>
          <p:cNvSpPr/>
          <p:nvPr/>
        </p:nvSpPr>
        <p:spPr>
          <a:xfrm>
            <a:off x="793790" y="5712262"/>
            <a:ext cx="6521410" cy="1805940"/>
          </a:xfrm>
          <a:prstGeom prst="roundRect">
            <a:avLst>
              <a:gd name="adj" fmla="val 527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11" y="6415921"/>
            <a:ext cx="318968" cy="39862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7542014" y="59390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Dedicated Hosting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7542014" y="6429494"/>
            <a:ext cx="41438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Entire server dedicated to your website</a:t>
            </a:r>
            <a:endParaRPr lang="en-US" sz="1750" dirty="0"/>
          </a:p>
        </p:txBody>
      </p:sp>
      <p:sp>
        <p:nvSpPr>
          <p:cNvPr id="19" name="Text 14"/>
          <p:cNvSpPr/>
          <p:nvPr/>
        </p:nvSpPr>
        <p:spPr>
          <a:xfrm>
            <a:off x="7542014" y="6928485"/>
            <a:ext cx="414385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Maximum performance &amp; security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762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5321" y="2898934"/>
            <a:ext cx="4752618" cy="594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50"/>
              </a:lnSpc>
              <a:buNone/>
            </a:pPr>
            <a:r>
              <a:rPr lang="en-US" sz="37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is cPanel?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65321" y="3778210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62965" y="3975854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B88E23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70" y="4100632"/>
            <a:ext cx="256580" cy="32075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62965" y="4736187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Control Panel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862965" y="5147310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Web-based interface for managing your hosting account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7410212" y="3778210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7607856" y="3975854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B88E23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661" y="4100632"/>
            <a:ext cx="256580" cy="32075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607856" y="4736187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File Management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607856" y="5147310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Upload, organize, and edit website files easily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65321" y="5839182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5" name="Shape 10"/>
          <p:cNvSpPr/>
          <p:nvPr/>
        </p:nvSpPr>
        <p:spPr>
          <a:xfrm>
            <a:off x="862965" y="6036826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B88E2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70" y="6161603"/>
            <a:ext cx="256580" cy="32075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62965" y="6797159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Email Setup</a:t>
            </a:r>
            <a:endParaRPr lang="en-US" sz="1850" dirty="0"/>
          </a:p>
        </p:txBody>
      </p:sp>
      <p:sp>
        <p:nvSpPr>
          <p:cNvPr id="18" name="Text 12"/>
          <p:cNvSpPr/>
          <p:nvPr/>
        </p:nvSpPr>
        <p:spPr>
          <a:xfrm>
            <a:off x="862965" y="7208282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Create and manage email accounts for your domain</a:t>
            </a:r>
            <a:endParaRPr lang="en-US" sz="1450" dirty="0"/>
          </a:p>
        </p:txBody>
      </p:sp>
      <p:sp>
        <p:nvSpPr>
          <p:cNvPr id="19" name="Shape 13"/>
          <p:cNvSpPr/>
          <p:nvPr/>
        </p:nvSpPr>
        <p:spPr>
          <a:xfrm>
            <a:off x="7410212" y="5839182"/>
            <a:ext cx="6554867" cy="1870948"/>
          </a:xfrm>
          <a:prstGeom prst="roundRect">
            <a:avLst>
              <a:gd name="adj" fmla="val 4268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20" name="Shape 14"/>
          <p:cNvSpPr/>
          <p:nvPr/>
        </p:nvSpPr>
        <p:spPr>
          <a:xfrm>
            <a:off x="7607856" y="6036826"/>
            <a:ext cx="570309" cy="570309"/>
          </a:xfrm>
          <a:prstGeom prst="roundRect">
            <a:avLst>
              <a:gd name="adj" fmla="val 16031810"/>
            </a:avLst>
          </a:prstGeom>
          <a:solidFill>
            <a:srgbClr val="B88E23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661" y="6161603"/>
            <a:ext cx="256580" cy="32075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607856" y="6797159"/>
            <a:ext cx="2376249" cy="2970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Database Control</a:t>
            </a:r>
            <a:endParaRPr lang="en-US" sz="1850" dirty="0"/>
          </a:p>
        </p:txBody>
      </p:sp>
      <p:sp>
        <p:nvSpPr>
          <p:cNvPr id="23" name="Text 16"/>
          <p:cNvSpPr/>
          <p:nvPr/>
        </p:nvSpPr>
        <p:spPr>
          <a:xfrm>
            <a:off x="7607856" y="7208282"/>
            <a:ext cx="6159579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Manage MySQL databases and backups</a:t>
            </a:r>
            <a:endParaRPr lang="en-US" sz="1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2025-09-12T03:56:42Z</dcterms:created>
  <dcterms:modified xsi:type="dcterms:W3CDTF">2025-09-12T03:56:42Z</dcterms:modified>
</cp:coreProperties>
</file>